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2"/>
  </p:notesMasterIdLst>
  <p:sldIdLst>
    <p:sldId id="256" r:id="rId2"/>
    <p:sldId id="257" r:id="rId3"/>
    <p:sldId id="260" r:id="rId4"/>
    <p:sldId id="261" r:id="rId5"/>
    <p:sldId id="285" r:id="rId6"/>
    <p:sldId id="258" r:id="rId7"/>
    <p:sldId id="286" r:id="rId8"/>
    <p:sldId id="287" r:id="rId9"/>
    <p:sldId id="289" r:id="rId10"/>
    <p:sldId id="290" r:id="rId11"/>
    <p:sldId id="291" r:id="rId12"/>
    <p:sldId id="299" r:id="rId13"/>
    <p:sldId id="292" r:id="rId14"/>
    <p:sldId id="294" r:id="rId15"/>
    <p:sldId id="295" r:id="rId16"/>
    <p:sldId id="283" r:id="rId17"/>
    <p:sldId id="296" r:id="rId18"/>
    <p:sldId id="288" r:id="rId19"/>
    <p:sldId id="29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/>
    <p:restoredTop sz="94658"/>
  </p:normalViewPr>
  <p:slideViewPr>
    <p:cSldViewPr snapToGrid="0">
      <p:cViewPr varScale="1">
        <p:scale>
          <a:sx n="65" d="100"/>
          <a:sy n="65" d="100"/>
        </p:scale>
        <p:origin x="36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FEC64-02A4-9745-8FC8-EA9EE6268E2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E9844-037C-5E4F-A87E-B156D186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8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E9844-037C-5E4F-A87E-B156D18667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48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0890c07df3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0890c07df3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890c07df3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0890c07df3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 exploring what it may look like to link the two, exploring the depth, context, and cross-sector nature of community challenges beyond concrete data points.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Prioritize “Read a Story”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Quant/spatial data only appears after clicking on “Tag”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level / parent tags vs. more detailed child tags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to additional resources, including more qual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890c07df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890c07df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890c07df3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0890c07df3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Functionally: sought advice of NNIP - what were other cities doing? Oversimplified version: San Antonio organizing ARDA are people, Pittsburgh the WPRDC around data infrastructure. What if we combine them? 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Spring 2018 — assembled major grant for MFH, 20+ supporting partners, received parallel to coming to UMSL, now opens up academic components of data sharing and use</a:t>
            </a:r>
            <a:br>
              <a:rPr lang="en">
                <a:solidFill>
                  <a:schemeClr val="dk1"/>
                </a:solidFill>
              </a:rPr>
            </a:b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0890c07df3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Shifting to Infrastructure, we know that what’s currently out there about our community – largely published by governments and often, yes, quantitative or financial — still needs to be organized and accessible. </a:t>
            </a:r>
            <a:endParaRPr/>
          </a:p>
        </p:txBody>
      </p:sp>
      <p:sp>
        <p:nvSpPr>
          <p:cNvPr id="378" name="Google Shape;378;g20890c07df3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E9844-037C-5E4F-A87E-B156D18667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E9844-037C-5E4F-A87E-B156D18667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8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890c07df3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890c07df3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Vacancy Collaborative and Vacancy Portal is a great example of what we can do if such data is assembled. This is largely the work of folks outside of the RDA, though connected to us in a variety of ways — partners, former staff, current collaborators — that we’re trying to learn and grow from together.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(Describe vacancy portal, messiness of the data, why it’s so meaningful to know if a property is vacant or not in one place)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0890c07df3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20890c07df3_0_9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g20890c07df3_0_9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0890c07df3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20890c07df3_0_9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7" name="Google Shape;547;g20890c07df3_0_9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62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9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9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1">
  <p:cSld name="Picture with Caption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256032" y="1143000"/>
            <a:ext cx="2834800" cy="2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3570644" y="767419"/>
            <a:ext cx="8115200" cy="5330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256032" y="3493008"/>
            <a:ext cx="2834800" cy="2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 sz="1467">
                <a:solidFill>
                  <a:srgbClr val="FFFFFF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 rtl="0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262465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3499101" y="6356351"/>
            <a:ext cx="591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10634135" y="6356351"/>
            <a:ext cx="153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273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18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2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6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3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0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1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0" r:id="rId12"/>
    <p:sldLayoutId id="2147483701" r:id="rId13"/>
  </p:sldLayoutIdLst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isestl.org/what-we-do/public-documents/vacancy-guide/" TargetMode="External"/><Relationship Id="rId5" Type="http://schemas.openxmlformats.org/officeDocument/2006/relationships/hyperlink" Target="https://www.stlvacancytools.com/#12727000110" TargetMode="Externa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5F53A-8D3A-BED7-2193-626AECB4D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875" y="693881"/>
            <a:ext cx="7751452" cy="3922755"/>
          </a:xfrm>
        </p:spPr>
        <p:txBody>
          <a:bodyPr>
            <a:normAutofit/>
          </a:bodyPr>
          <a:lstStyle/>
          <a:p>
            <a:pPr algn="r"/>
            <a:r>
              <a:rPr lang="en-US" sz="9600" b="1" i="1" dirty="0">
                <a:latin typeface="Century Gothic" panose="020B0502020202020204" pitchFamily="34" charset="0"/>
              </a:rPr>
              <a:t>ADVENTURES IN STL DATA</a:t>
            </a:r>
          </a:p>
        </p:txBody>
      </p:sp>
      <p:pic>
        <p:nvPicPr>
          <p:cNvPr id="4" name="Picture 3" descr="A circular pattern with green and purple dots&#10;&#10;Description automatically generated">
            <a:extLst>
              <a:ext uri="{FF2B5EF4-FFF2-40B4-BE49-F238E27FC236}">
                <a16:creationId xmlns:a16="http://schemas.microsoft.com/office/drawing/2014/main" id="{05B1B344-AFF3-B9BD-896C-0D4B9AAADB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830" r="32076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13BFA5-7E7C-5CC6-9F31-6F439BA509B8}"/>
              </a:ext>
            </a:extLst>
          </p:cNvPr>
          <p:cNvSpPr txBox="1"/>
          <p:nvPr/>
        </p:nvSpPr>
        <p:spPr>
          <a:xfrm>
            <a:off x="9127624" y="4516120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2018 to NNIP Detroit</a:t>
            </a:r>
          </a:p>
        </p:txBody>
      </p:sp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4C924201-2167-0C20-8526-6D2504CBA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508" y="5800599"/>
            <a:ext cx="3560556" cy="765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AF00E-C3B8-CB2B-4F1E-EC396D7A35D7}"/>
              </a:ext>
            </a:extLst>
          </p:cNvPr>
          <p:cNvSpPr txBox="1"/>
          <p:nvPr/>
        </p:nvSpPr>
        <p:spPr>
          <a:xfrm>
            <a:off x="4971607" y="5952675"/>
            <a:ext cx="324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Paul Sorenson, Co-Director</a:t>
            </a:r>
          </a:p>
        </p:txBody>
      </p:sp>
    </p:spTree>
    <p:extLst>
      <p:ext uri="{BB962C8B-B14F-4D97-AF65-F5344CB8AC3E}">
        <p14:creationId xmlns:p14="http://schemas.microsoft.com/office/powerpoint/2010/main" val="30233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houses with text&#10;&#10;Description automatically generated">
            <a:extLst>
              <a:ext uri="{FF2B5EF4-FFF2-40B4-BE49-F238E27FC236}">
                <a16:creationId xmlns:a16="http://schemas.microsoft.com/office/drawing/2014/main" id="{CF3B55FD-57B5-9B9E-2C20-16387FA67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4" t="45451" r="1116"/>
          <a:stretch/>
        </p:blipFill>
        <p:spPr>
          <a:xfrm>
            <a:off x="2164975" y="0"/>
            <a:ext cx="8108577" cy="235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DA3F9-2181-A5B5-5F8E-F5106BE581E2}"/>
              </a:ext>
            </a:extLst>
          </p:cNvPr>
          <p:cNvSpPr txBox="1"/>
          <p:nvPr/>
        </p:nvSpPr>
        <p:spPr>
          <a:xfrm>
            <a:off x="5020235" y="6004721"/>
            <a:ext cx="4463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umsl.edu</a:t>
            </a:r>
            <a:r>
              <a:rPr lang="en-US" sz="2800" b="1" dirty="0"/>
              <a:t>/</a:t>
            </a:r>
            <a:r>
              <a:rPr lang="en-US" sz="2800" b="1" dirty="0" err="1"/>
              <a:t>ciac</a:t>
            </a:r>
            <a:r>
              <a:rPr lang="en-US" sz="2800" b="1" dirty="0"/>
              <a:t>/</a:t>
            </a:r>
            <a:r>
              <a:rPr lang="en-US" sz="2800" b="1" dirty="0" err="1"/>
              <a:t>homerepair.html</a:t>
            </a:r>
            <a:endParaRPr lang="en-US" sz="2800" b="1" dirty="0"/>
          </a:p>
        </p:txBody>
      </p:sp>
      <p:pic>
        <p:nvPicPr>
          <p:cNvPr id="8" name="Picture 7" descr="A graph of temperature levels&#10;&#10;Description automatically generated">
            <a:extLst>
              <a:ext uri="{FF2B5EF4-FFF2-40B4-BE49-F238E27FC236}">
                <a16:creationId xmlns:a16="http://schemas.microsoft.com/office/drawing/2014/main" id="{05135A9A-3789-FE49-82FA-463600E5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90" y="2634715"/>
            <a:ext cx="4912285" cy="3091515"/>
          </a:xfrm>
          <a:prstGeom prst="rect">
            <a:avLst/>
          </a:prstGeom>
        </p:spPr>
      </p:pic>
      <p:pic>
        <p:nvPicPr>
          <p:cNvPr id="12" name="Picture 11" descr="A graph of blue rectangles&#10;&#10;Description automatically generated">
            <a:extLst>
              <a:ext uri="{FF2B5EF4-FFF2-40B4-BE49-F238E27FC236}">
                <a16:creationId xmlns:a16="http://schemas.microsoft.com/office/drawing/2014/main" id="{30CFAF3C-D4DD-D80A-5549-CFD6EBD8B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87" y="2655925"/>
            <a:ext cx="4555913" cy="30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7193CF0E-CBCA-BF73-EF53-9E88A47E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9"/>
            <a:ext cx="12192000" cy="6838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3F4C22-EA82-5EC2-F923-43C7A7C44957}"/>
              </a:ext>
            </a:extLst>
          </p:cNvPr>
          <p:cNvSpPr txBox="1"/>
          <p:nvPr/>
        </p:nvSpPr>
        <p:spPr>
          <a:xfrm>
            <a:off x="7817224" y="4162474"/>
            <a:ext cx="393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childrensfundingproject.org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824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9B96F34-EC10-E266-351A-1B532ED5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22" y="0"/>
            <a:ext cx="6350851" cy="393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5FABC6-0764-0C04-6A6F-DF2AA4E79480}"/>
              </a:ext>
            </a:extLst>
          </p:cNvPr>
          <p:cNvGrpSpPr/>
          <p:nvPr/>
        </p:nvGrpSpPr>
        <p:grpSpPr>
          <a:xfrm>
            <a:off x="2717392" y="4209493"/>
            <a:ext cx="7348313" cy="2648507"/>
            <a:chOff x="2805882" y="3994227"/>
            <a:chExt cx="7348313" cy="2648507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518CE0FF-D130-A6F8-EFE5-04A9130F7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5"/>
            <a:stretch/>
          </p:blipFill>
          <p:spPr bwMode="auto">
            <a:xfrm>
              <a:off x="3535681" y="3994227"/>
              <a:ext cx="6618514" cy="264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0EC1FB-DCDB-909E-73C0-07CDB3840D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t="36008" r="79653" b="31972"/>
            <a:stretch/>
          </p:blipFill>
          <p:spPr bwMode="auto">
            <a:xfrm rot="16200000">
              <a:off x="2359743" y="4712113"/>
              <a:ext cx="1740309" cy="84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3" name="Picture 7">
            <a:extLst>
              <a:ext uri="{FF2B5EF4-FFF2-40B4-BE49-F238E27FC236}">
                <a16:creationId xmlns:a16="http://schemas.microsoft.com/office/drawing/2014/main" id="{FB9B3860-D3DE-22F7-2847-4510B2032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0644"/>
          <a:stretch/>
        </p:blipFill>
        <p:spPr bwMode="auto">
          <a:xfrm rot="16200000">
            <a:off x="-2651950" y="2651953"/>
            <a:ext cx="6858000" cy="15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3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00DD89B-226A-7E58-AF69-E3A868AD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70" y="485748"/>
            <a:ext cx="9965460" cy="5060593"/>
          </a:xfrm>
          <a:prstGeom prst="rect">
            <a:avLst/>
          </a:prstGeom>
        </p:spPr>
      </p:pic>
      <p:pic>
        <p:nvPicPr>
          <p:cNvPr id="7" name="Picture 6" descr="A white and orange rectangle with numbers&#10;&#10;Description automatically generated">
            <a:extLst>
              <a:ext uri="{FF2B5EF4-FFF2-40B4-BE49-F238E27FC236}">
                <a16:creationId xmlns:a16="http://schemas.microsoft.com/office/drawing/2014/main" id="{39DC6BEE-1D57-9A99-7424-980F23A0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49" y="5713273"/>
            <a:ext cx="1627800" cy="813900"/>
          </a:xfrm>
          <a:prstGeom prst="rect">
            <a:avLst/>
          </a:prstGeom>
        </p:spPr>
      </p:pic>
      <p:pic>
        <p:nvPicPr>
          <p:cNvPr id="6146" name="Picture 2" descr="CIE logo">
            <a:extLst>
              <a:ext uri="{FF2B5EF4-FFF2-40B4-BE49-F238E27FC236}">
                <a16:creationId xmlns:a16="http://schemas.microsoft.com/office/drawing/2014/main" id="{4CAFE831-8113-92C3-A80F-8CE2DD8C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15398"/>
            <a:ext cx="21336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7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4"/>
          <p:cNvSpPr txBox="1">
            <a:spLocks noGrp="1"/>
          </p:cNvSpPr>
          <p:nvPr>
            <p:ph type="title"/>
          </p:nvPr>
        </p:nvSpPr>
        <p:spPr>
          <a:xfrm>
            <a:off x="605384" y="260317"/>
            <a:ext cx="109812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rmAutofit/>
          </a:bodyPr>
          <a:lstStyle/>
          <a:p>
            <a:pPr algn="ctr"/>
            <a:r>
              <a:rPr lang="en" b="1" dirty="0">
                <a:latin typeface="Lato"/>
                <a:ea typeface="Lato"/>
                <a:cs typeface="Lato"/>
                <a:sym typeface="Lato"/>
              </a:rPr>
              <a:t>Primary Components of</a:t>
            </a:r>
            <a:br>
              <a:rPr lang="en" b="1" dirty="0">
                <a:latin typeface="Lato"/>
                <a:ea typeface="Lato"/>
                <a:cs typeface="Lato"/>
                <a:sym typeface="Lato"/>
              </a:rPr>
            </a:br>
            <a:r>
              <a:rPr lang="en" b="1" dirty="0">
                <a:latin typeface="Lato"/>
                <a:ea typeface="Lato"/>
                <a:cs typeface="Lato"/>
                <a:sym typeface="Lato"/>
              </a:rPr>
              <a:t>“Community Information Exchanges”</a:t>
            </a:r>
            <a:endParaRPr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0" name="Google Shape;5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667" y="1540584"/>
            <a:ext cx="8456669" cy="430683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4"/>
          <p:cNvSpPr txBox="1"/>
          <p:nvPr/>
        </p:nvSpPr>
        <p:spPr>
          <a:xfrm>
            <a:off x="2963167" y="5982084"/>
            <a:ext cx="6422000" cy="61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" sz="2667" b="1" dirty="0">
                <a:latin typeface="Lato"/>
                <a:ea typeface="Lato"/>
                <a:cs typeface="Lato"/>
                <a:sym typeface="Lato"/>
              </a:rPr>
              <a:t>bit.ly/socialcaredatapdf</a:t>
            </a:r>
            <a:endParaRPr sz="2667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ata overview&#10;&#10;Description automatically generated">
            <a:extLst>
              <a:ext uri="{FF2B5EF4-FFF2-40B4-BE49-F238E27FC236}">
                <a16:creationId xmlns:a16="http://schemas.microsoft.com/office/drawing/2014/main" id="{E6754727-69B5-F41C-9204-E3416732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18" y="847347"/>
            <a:ext cx="9496726" cy="4956827"/>
          </a:xfrm>
          <a:prstGeom prst="rect">
            <a:avLst/>
          </a:prstGeom>
        </p:spPr>
      </p:pic>
      <p:pic>
        <p:nvPicPr>
          <p:cNvPr id="7" name="Picture 6" descr="A blue and grey logo&#10;&#10;Description automatically generated">
            <a:extLst>
              <a:ext uri="{FF2B5EF4-FFF2-40B4-BE49-F238E27FC236}">
                <a16:creationId xmlns:a16="http://schemas.microsoft.com/office/drawing/2014/main" id="{DE47DDF4-A546-346A-1605-6EF47C5A2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071" y="4849815"/>
            <a:ext cx="2859548" cy="11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 t="1562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4"/>
          <p:cNvPicPr preferRelativeResize="0"/>
          <p:nvPr/>
        </p:nvPicPr>
        <p:blipFill rotWithShape="1">
          <a:blip r:embed="rId4">
            <a:alphaModFix/>
          </a:blip>
          <a:srcRect l="16966" t="43033" r="13838" b="13193"/>
          <a:stretch/>
        </p:blipFill>
        <p:spPr>
          <a:xfrm>
            <a:off x="5367806" y="-2"/>
            <a:ext cx="5623300" cy="199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CE52925-EA2B-A168-E70B-DE16A7249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r="15752"/>
          <a:stretch/>
        </p:blipFill>
        <p:spPr bwMode="auto">
          <a:xfrm>
            <a:off x="1452281" y="-1"/>
            <a:ext cx="3915525" cy="199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D75636-6179-8D86-5EF9-8A3D14FBBA72}"/>
              </a:ext>
            </a:extLst>
          </p:cNvPr>
          <p:cNvSpPr/>
          <p:nvPr/>
        </p:nvSpPr>
        <p:spPr>
          <a:xfrm>
            <a:off x="0" y="4858835"/>
            <a:ext cx="3473450" cy="20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ocial Policy Institute (SPI) at Washington University in St. Louis -  data.org">
            <a:extLst>
              <a:ext uri="{FF2B5EF4-FFF2-40B4-BE49-F238E27FC236}">
                <a16:creationId xmlns:a16="http://schemas.microsoft.com/office/drawing/2014/main" id="{D41685D9-FDD7-4E7C-5525-E6AD8102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8835"/>
            <a:ext cx="34734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dogs wearing blue hats&#10;&#10;Description automatically generated">
            <a:extLst>
              <a:ext uri="{FF2B5EF4-FFF2-40B4-BE49-F238E27FC236}">
                <a16:creationId xmlns:a16="http://schemas.microsoft.com/office/drawing/2014/main" id="{47E3817B-0A82-378C-9EFC-F0C7DF7F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9ED94-B173-D73C-49D4-2CE03F66E2A8}"/>
              </a:ext>
            </a:extLst>
          </p:cNvPr>
          <p:cNvSpPr txBox="1"/>
          <p:nvPr/>
        </p:nvSpPr>
        <p:spPr>
          <a:xfrm>
            <a:off x="3030071" y="3257781"/>
            <a:ext cx="6131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170" name="Picture 2" descr="Home">
            <a:extLst>
              <a:ext uri="{FF2B5EF4-FFF2-40B4-BE49-F238E27FC236}">
                <a16:creationId xmlns:a16="http://schemas.microsoft.com/office/drawing/2014/main" id="{2E65439D-331F-8304-D9EC-07397A13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79" y="509494"/>
            <a:ext cx="60325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"/>
          <p:cNvSpPr/>
          <p:nvPr/>
        </p:nvSpPr>
        <p:spPr>
          <a:xfrm>
            <a:off x="939373" y="5387026"/>
            <a:ext cx="4638800" cy="91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latin typeface="Lato"/>
                <a:ea typeface="Lato"/>
                <a:cs typeface="Lato"/>
                <a:sym typeface="Lato"/>
              </a:rPr>
              <a:t>Read more stories about experiences with </a:t>
            </a:r>
            <a:r>
              <a:rPr lang="en" sz="2000" b="1" u="sng" dirty="0">
                <a:latin typeface="Lato"/>
                <a:ea typeface="Lato"/>
                <a:cs typeface="Lato"/>
                <a:sym typeface="Lato"/>
              </a:rPr>
              <a:t>vacancy</a:t>
            </a:r>
            <a:r>
              <a:rPr lang="en" sz="2000" dirty="0">
                <a:latin typeface="Lato"/>
                <a:ea typeface="Lato"/>
                <a:cs typeface="Lato"/>
                <a:sym typeface="Lato"/>
              </a:rPr>
              <a:t> in </a:t>
            </a:r>
            <a:r>
              <a:rPr lang="en" sz="2000" b="1" u="sng" dirty="0">
                <a:latin typeface="Lato"/>
                <a:ea typeface="Lato"/>
                <a:cs typeface="Lato"/>
                <a:sym typeface="Lato"/>
              </a:rPr>
              <a:t>St. Louis City</a:t>
            </a:r>
            <a:endParaRPr sz="2000" b="1" u="sng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59"/>
          <p:cNvSpPr/>
          <p:nvPr/>
        </p:nvSpPr>
        <p:spPr>
          <a:xfrm rot="-5400000">
            <a:off x="5669800" y="-5675867"/>
            <a:ext cx="852400" cy="12204400"/>
          </a:xfrm>
          <a:prstGeom prst="rect">
            <a:avLst/>
          </a:prstGeom>
          <a:solidFill>
            <a:srgbClr val="5CB8B2">
              <a:alpha val="490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9"/>
          <p:cNvSpPr txBox="1">
            <a:spLocks noGrp="1"/>
          </p:cNvSpPr>
          <p:nvPr>
            <p:ph type="title"/>
          </p:nvPr>
        </p:nvSpPr>
        <p:spPr>
          <a:xfrm>
            <a:off x="415600" y="445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>
                <a:latin typeface="Lato"/>
                <a:ea typeface="Lato"/>
                <a:cs typeface="Lato"/>
                <a:sym typeface="Lato"/>
              </a:rPr>
              <a:t>Experiential / Mixed Methods Data Tools?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5" name="Google Shape;405;p59"/>
          <p:cNvPicPr preferRelativeResize="0"/>
          <p:nvPr/>
        </p:nvPicPr>
        <p:blipFill rotWithShape="1">
          <a:blip r:embed="rId3">
            <a:alphaModFix/>
          </a:blip>
          <a:srcRect l="13101" r="14149"/>
          <a:stretch/>
        </p:blipFill>
        <p:spPr>
          <a:xfrm>
            <a:off x="496506" y="1529726"/>
            <a:ext cx="3057432" cy="2797067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9"/>
          <p:cNvSpPr txBox="1"/>
          <p:nvPr/>
        </p:nvSpPr>
        <p:spPr>
          <a:xfrm>
            <a:off x="3731073" y="1416593"/>
            <a:ext cx="2935200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“This used to be a convenience store when I was a kid, but it’s been gone since longer than I was old enough to remember… just recently they boarded everything up.”</a:t>
            </a:r>
            <a:endParaRPr sz="2000" dirty="0"/>
          </a:p>
        </p:txBody>
      </p:sp>
      <p:sp>
        <p:nvSpPr>
          <p:cNvPr id="408" name="Google Shape;408;p59"/>
          <p:cNvSpPr/>
          <p:nvPr/>
        </p:nvSpPr>
        <p:spPr>
          <a:xfrm>
            <a:off x="5147739" y="4540392"/>
            <a:ext cx="1214800" cy="5692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dirty="0"/>
              <a:t>Vacancy</a:t>
            </a:r>
            <a:endParaRPr dirty="0"/>
          </a:p>
        </p:txBody>
      </p:sp>
      <p:sp>
        <p:nvSpPr>
          <p:cNvPr id="409" name="Google Shape;409;p59"/>
          <p:cNvSpPr/>
          <p:nvPr/>
        </p:nvSpPr>
        <p:spPr>
          <a:xfrm>
            <a:off x="2028273" y="4572292"/>
            <a:ext cx="1214800" cy="5692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dirty="0"/>
              <a:t>63111</a:t>
            </a:r>
            <a:endParaRPr dirty="0"/>
          </a:p>
        </p:txBody>
      </p:sp>
      <p:sp>
        <p:nvSpPr>
          <p:cNvPr id="410" name="Google Shape;410;p59"/>
          <p:cNvSpPr/>
          <p:nvPr/>
        </p:nvSpPr>
        <p:spPr>
          <a:xfrm>
            <a:off x="300739" y="4572310"/>
            <a:ext cx="1550400" cy="5692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dirty="0"/>
              <a:t>Small Business</a:t>
            </a:r>
            <a:endParaRPr dirty="0"/>
          </a:p>
        </p:txBody>
      </p:sp>
      <p:sp>
        <p:nvSpPr>
          <p:cNvPr id="411" name="Google Shape;411;p59"/>
          <p:cNvSpPr/>
          <p:nvPr/>
        </p:nvSpPr>
        <p:spPr>
          <a:xfrm>
            <a:off x="3420206" y="4572310"/>
            <a:ext cx="1550400" cy="569200"/>
          </a:xfrm>
          <a:prstGeom prst="round1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dirty="0"/>
              <a:t>Municipal Services</a:t>
            </a:r>
            <a:endParaRPr dirty="0"/>
          </a:p>
        </p:txBody>
      </p:sp>
      <p:pic>
        <p:nvPicPr>
          <p:cNvPr id="412" name="Google Shape;41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139" y="1340659"/>
            <a:ext cx="3826867" cy="3957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59"/>
          <p:cNvCxnSpPr>
            <a:stCxn id="408" idx="3"/>
          </p:cNvCxnSpPr>
          <p:nvPr/>
        </p:nvCxnSpPr>
        <p:spPr>
          <a:xfrm rot="10800000" flipH="1">
            <a:off x="6362539" y="1375792"/>
            <a:ext cx="810400" cy="344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59"/>
          <p:cNvCxnSpPr>
            <a:stCxn id="408" idx="3"/>
          </p:cNvCxnSpPr>
          <p:nvPr/>
        </p:nvCxnSpPr>
        <p:spPr>
          <a:xfrm>
            <a:off x="6362539" y="4824992"/>
            <a:ext cx="797600" cy="49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59"/>
          <p:cNvSpPr txBox="1">
            <a:spLocks noGrp="1"/>
          </p:cNvSpPr>
          <p:nvPr>
            <p:ph type="body" idx="1"/>
          </p:nvPr>
        </p:nvSpPr>
        <p:spPr>
          <a:xfrm rot="5400000">
            <a:off x="9350006" y="3086007"/>
            <a:ext cx="3983200" cy="5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stlvacancytools.com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6" name="Google Shape;416;p59"/>
          <p:cNvSpPr/>
          <p:nvPr/>
        </p:nvSpPr>
        <p:spPr>
          <a:xfrm>
            <a:off x="7539706" y="5539592"/>
            <a:ext cx="3378800" cy="9100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Lato"/>
                <a:ea typeface="Lato"/>
                <a:cs typeface="Lato"/>
                <a:sym typeface="Lato"/>
              </a:rPr>
              <a:t>Resource: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Guide to Addressing Vacant Properties in St. Louis</a:t>
            </a:r>
            <a:endParaRPr sz="1600" b="1" u="sng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03;p71">
            <a:extLst>
              <a:ext uri="{FF2B5EF4-FFF2-40B4-BE49-F238E27FC236}">
                <a16:creationId xmlns:a16="http://schemas.microsoft.com/office/drawing/2014/main" id="{1C63FD34-A43B-D6B9-A0B6-F537A74D7E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74596" y="0"/>
            <a:ext cx="7517404" cy="68713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71">
            <a:extLst>
              <a:ext uri="{FF2B5EF4-FFF2-40B4-BE49-F238E27FC236}">
                <a16:creationId xmlns:a16="http://schemas.microsoft.com/office/drawing/2014/main" id="{14D5FFF6-7212-31B5-43CF-85A79BC790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8077" y="1509695"/>
            <a:ext cx="4206993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US" b="1" dirty="0">
                <a:solidFill>
                  <a:srgbClr val="E1523D"/>
                </a:solidFill>
                <a:latin typeface="Lato"/>
                <a:ea typeface="Lato"/>
                <a:cs typeface="Lato"/>
                <a:sym typeface="Lato"/>
              </a:rPr>
              <a:t>Curating Local Data + Information For Community Action</a:t>
            </a:r>
            <a:endParaRPr b="1" dirty="0">
              <a:solidFill>
                <a:srgbClr val="E1523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9261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n elevator&#10;&#10;Description automatically generated">
            <a:extLst>
              <a:ext uri="{FF2B5EF4-FFF2-40B4-BE49-F238E27FC236}">
                <a16:creationId xmlns:a16="http://schemas.microsoft.com/office/drawing/2014/main" id="{67DB1C1F-4577-3BAB-D547-29CD4808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8" b="20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 descr="A white board on wheels&#10;&#10;Description automatically generated">
            <a:extLst>
              <a:ext uri="{FF2B5EF4-FFF2-40B4-BE49-F238E27FC236}">
                <a16:creationId xmlns:a16="http://schemas.microsoft.com/office/drawing/2014/main" id="{D1466112-3D42-0172-3DF4-C8DFDFD4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34925" y="1494184"/>
            <a:ext cx="7202709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E91E5D-728E-6993-71EB-21799970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587" y="3043237"/>
            <a:ext cx="2049542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AF3C8EA-7A37-4A07-BDF2-89EBD3DF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's hand on a brick wall&#10;&#10;Description automatically generated">
            <a:extLst>
              <a:ext uri="{FF2B5EF4-FFF2-40B4-BE49-F238E27FC236}">
                <a16:creationId xmlns:a16="http://schemas.microsoft.com/office/drawing/2014/main" id="{B80A52B3-FAED-6775-D1DE-10F5DDB24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53" b="11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464523E3-32AB-0FBB-674C-4D6DBA4B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9" y="314325"/>
            <a:ext cx="3560556" cy="765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F9296B-3994-C773-BCF6-C8E7C420CFE8}"/>
              </a:ext>
            </a:extLst>
          </p:cNvPr>
          <p:cNvSpPr txBox="1"/>
          <p:nvPr/>
        </p:nvSpPr>
        <p:spPr>
          <a:xfrm>
            <a:off x="7327439" y="5426840"/>
            <a:ext cx="3992785" cy="954107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dirty="0">
                <a:effectLst/>
              </a:rPr>
              <a:t>Paul Sorenson, Co-Director</a:t>
            </a:r>
            <a:br>
              <a:rPr lang="en-US" sz="2800" b="1" i="0" u="none" strike="noStrike" dirty="0">
                <a:effectLst/>
              </a:rPr>
            </a:br>
            <a:r>
              <a:rPr lang="en-US" sz="2800" i="0" u="none" strike="noStrike" dirty="0">
                <a:effectLst/>
              </a:rPr>
              <a:t>sorensonp@umsl.edu</a:t>
            </a:r>
          </a:p>
        </p:txBody>
      </p:sp>
    </p:spTree>
    <p:extLst>
      <p:ext uri="{BB962C8B-B14F-4D97-AF65-F5344CB8AC3E}">
        <p14:creationId xmlns:p14="http://schemas.microsoft.com/office/powerpoint/2010/main" val="19792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576" y="1"/>
            <a:ext cx="886809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96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4DC8B-6D83-C3FD-EB51-10D7B9B7759A}"/>
              </a:ext>
            </a:extLst>
          </p:cNvPr>
          <p:cNvSpPr/>
          <p:nvPr/>
        </p:nvSpPr>
        <p:spPr>
          <a:xfrm>
            <a:off x="0" y="0"/>
            <a:ext cx="4030133" cy="285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163;p28">
            <a:extLst>
              <a:ext uri="{FF2B5EF4-FFF2-40B4-BE49-F238E27FC236}">
                <a16:creationId xmlns:a16="http://schemas.microsoft.com/office/drawing/2014/main" id="{99C1ABD5-3881-7CA1-D181-FE0199606C1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079" y="251291"/>
            <a:ext cx="2301965" cy="12430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0;p28">
            <a:extLst>
              <a:ext uri="{FF2B5EF4-FFF2-40B4-BE49-F238E27FC236}">
                <a16:creationId xmlns:a16="http://schemas.microsoft.com/office/drawing/2014/main" id="{7E1AD554-04A6-64F2-44E5-7C038CE1AD3A}"/>
              </a:ext>
            </a:extLst>
          </p:cNvPr>
          <p:cNvSpPr txBox="1">
            <a:spLocks/>
          </p:cNvSpPr>
          <p:nvPr/>
        </p:nvSpPr>
        <p:spPr>
          <a:xfrm>
            <a:off x="461047" y="1646904"/>
            <a:ext cx="3188030" cy="1329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None/>
            </a:pPr>
            <a:r>
              <a:rPr lang="en-US" sz="1600" b="1" dirty="0">
                <a:latin typeface="Lato"/>
                <a:ea typeface="Lato"/>
                <a:cs typeface="Lato"/>
                <a:sym typeface="Lato"/>
              </a:rPr>
              <a:t>Our Mission: </a:t>
            </a:r>
            <a:r>
              <a:rPr lang="en-US" sz="1600" dirty="0">
                <a:latin typeface="Lato"/>
                <a:ea typeface="Lato"/>
                <a:cs typeface="Lato"/>
                <a:sym typeface="Lato"/>
              </a:rPr>
              <a:t>We build shared data infrastructure and support strong data actors that use quality data to improve people’s lives.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084" y="406951"/>
            <a:ext cx="10557832" cy="6044101"/>
          </a:xfrm>
          <a:prstGeom prst="rect">
            <a:avLst/>
          </a:prstGeom>
          <a:noFill/>
          <a:ln w="9525" cap="flat" cmpd="sng">
            <a:solidFill>
              <a:srgbClr val="AEABA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0DC4C8-AA89-E7D2-67E0-2B5111CAE83C}"/>
              </a:ext>
            </a:extLst>
          </p:cNvPr>
          <p:cNvSpPr txBox="1"/>
          <p:nvPr/>
        </p:nvSpPr>
        <p:spPr>
          <a:xfrm>
            <a:off x="3019778" y="3252800"/>
            <a:ext cx="612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CC3A9-B9C1-DDFF-3720-F76A82EC527E}"/>
              </a:ext>
            </a:extLst>
          </p:cNvPr>
          <p:cNvSpPr txBox="1"/>
          <p:nvPr/>
        </p:nvSpPr>
        <p:spPr>
          <a:xfrm>
            <a:off x="3019778" y="3252800"/>
            <a:ext cx="612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1C40C-7AC0-439C-154E-3BB329D80C31}"/>
              </a:ext>
            </a:extLst>
          </p:cNvPr>
          <p:cNvSpPr txBox="1"/>
          <p:nvPr/>
        </p:nvSpPr>
        <p:spPr>
          <a:xfrm>
            <a:off x="3019778" y="3252800"/>
            <a:ext cx="612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F98717D-E5AD-9AA2-B928-F5693D7B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88" y="857494"/>
            <a:ext cx="4701815" cy="498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DC5F15E-C26A-4613-CD61-EFFA5FFA7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67" y="507512"/>
            <a:ext cx="5816355" cy="58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D9414D-8531-E41E-3C2D-7A4F65055C41}"/>
              </a:ext>
            </a:extLst>
          </p:cNvPr>
          <p:cNvSpPr txBox="1"/>
          <p:nvPr/>
        </p:nvSpPr>
        <p:spPr>
          <a:xfrm>
            <a:off x="5130312" y="2687107"/>
            <a:ext cx="2480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8933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4C796C9-FB8A-E190-0611-C40EE0891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753" y="838881"/>
            <a:ext cx="5828491" cy="1253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51A9C9-A3A2-F5C2-8FC5-498C567CCBCC}"/>
              </a:ext>
            </a:extLst>
          </p:cNvPr>
          <p:cNvSpPr txBox="1"/>
          <p:nvPr/>
        </p:nvSpPr>
        <p:spPr>
          <a:xfrm>
            <a:off x="3156724" y="2403986"/>
            <a:ext cx="5878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Mission: </a:t>
            </a:r>
            <a:r>
              <a:rPr lang="en-US" sz="2400" b="0" i="0" u="none" strike="noStrike" dirty="0">
                <a:solidFill>
                  <a:srgbClr val="BA0C2F"/>
                </a:solidFill>
                <a:effectLst/>
              </a:rPr>
              <a:t>We engage with community partners to co-create knowledge, connections, and tools that move us towards just, equitable, and democratic systems in the St. Louis region and beyond.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D8113-1008-55B7-BA36-EA8F69A1F7EC}"/>
              </a:ext>
            </a:extLst>
          </p:cNvPr>
          <p:cNvSpPr txBox="1"/>
          <p:nvPr/>
        </p:nvSpPr>
        <p:spPr>
          <a:xfrm>
            <a:off x="285705" y="5096611"/>
            <a:ext cx="2059289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Strategy</a:t>
            </a:r>
            <a:endParaRPr lang="en-US" sz="2400" b="0" i="0" u="none" strike="noStrike" dirty="0">
              <a:solidFill>
                <a:srgbClr val="BA0C2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71862-C7F6-78B3-189D-0186573899CA}"/>
              </a:ext>
            </a:extLst>
          </p:cNvPr>
          <p:cNvSpPr txBox="1"/>
          <p:nvPr/>
        </p:nvSpPr>
        <p:spPr>
          <a:xfrm>
            <a:off x="2620867" y="4911944"/>
            <a:ext cx="2059289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Community Engagement</a:t>
            </a:r>
            <a:endParaRPr lang="en-US" sz="2400" b="0" i="0" u="none" strike="noStrike" dirty="0">
              <a:solidFill>
                <a:srgbClr val="BA0C2F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73032-6FD2-2757-4E2B-99727038FD8F}"/>
              </a:ext>
            </a:extLst>
          </p:cNvPr>
          <p:cNvSpPr txBox="1"/>
          <p:nvPr/>
        </p:nvSpPr>
        <p:spPr>
          <a:xfrm>
            <a:off x="4956029" y="5096611"/>
            <a:ext cx="2059289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Data</a:t>
            </a:r>
            <a:endParaRPr lang="en-US" sz="2400" b="0" i="0" u="none" strike="noStrike" dirty="0">
              <a:solidFill>
                <a:srgbClr val="BA0C2F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29ED-E22F-2BD8-F764-0E7CEB892C19}"/>
              </a:ext>
            </a:extLst>
          </p:cNvPr>
          <p:cNvSpPr txBox="1"/>
          <p:nvPr/>
        </p:nvSpPr>
        <p:spPr>
          <a:xfrm>
            <a:off x="7291191" y="4905613"/>
            <a:ext cx="2059289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Evaluation &amp; Research</a:t>
            </a:r>
            <a:endParaRPr lang="en-US" sz="2400" b="0" i="0" u="none" strike="noStrike" dirty="0">
              <a:solidFill>
                <a:srgbClr val="BA0C2F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5505A-0E05-9159-2DBF-ED8FE4E59E52}"/>
              </a:ext>
            </a:extLst>
          </p:cNvPr>
          <p:cNvSpPr txBox="1"/>
          <p:nvPr/>
        </p:nvSpPr>
        <p:spPr>
          <a:xfrm>
            <a:off x="9626353" y="5090278"/>
            <a:ext cx="2059289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BA0C2F"/>
                </a:solidFill>
                <a:effectLst/>
              </a:rPr>
              <a:t>Learning</a:t>
            </a:r>
            <a:endParaRPr lang="en-US" sz="2400" b="0" i="0" u="none" strike="noStrike" dirty="0">
              <a:solidFill>
                <a:srgbClr val="BA0C2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19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16D5A37-C075-25EF-8036-09B4642A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57" y="68181"/>
            <a:ext cx="2657168" cy="2657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716F7-43A4-4CB4-157A-D7CB1D6C1FE8}"/>
              </a:ext>
            </a:extLst>
          </p:cNvPr>
          <p:cNvSpPr txBox="1"/>
          <p:nvPr/>
        </p:nvSpPr>
        <p:spPr>
          <a:xfrm>
            <a:off x="1678857" y="2725349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 err="1">
                <a:solidFill>
                  <a:srgbClr val="BA0C2F"/>
                </a:solidFill>
                <a:effectLst/>
              </a:rPr>
              <a:t>Risha</a:t>
            </a:r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 Frazier, </a:t>
            </a:r>
            <a:r>
              <a:rPr lang="en-US" i="0" u="none" strike="noStrike" dirty="0">
                <a:solidFill>
                  <a:srgbClr val="BA0C2F"/>
                </a:solidFill>
                <a:effectLst/>
              </a:rPr>
              <a:t>Data Strategy &amp; Infrastructure Lead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94E6D-5291-F35E-7F38-1295074B1C8B}"/>
              </a:ext>
            </a:extLst>
          </p:cNvPr>
          <p:cNvSpPr txBox="1"/>
          <p:nvPr/>
        </p:nvSpPr>
        <p:spPr>
          <a:xfrm>
            <a:off x="4767415" y="2725348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Dave Menninger, </a:t>
            </a:r>
            <a:r>
              <a:rPr lang="en-US" i="0" u="none" strike="noStrike" dirty="0">
                <a:solidFill>
                  <a:srgbClr val="BA0C2F"/>
                </a:solidFill>
                <a:effectLst/>
              </a:rPr>
              <a:t>Community Data &amp; Application Developer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23F1E-2C88-1E3D-AF18-258A631C45ED}"/>
              </a:ext>
            </a:extLst>
          </p:cNvPr>
          <p:cNvSpPr txBox="1"/>
          <p:nvPr/>
        </p:nvSpPr>
        <p:spPr>
          <a:xfrm>
            <a:off x="7855973" y="2725348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Sara Mohamed, </a:t>
            </a:r>
            <a:r>
              <a:rPr lang="en-US" i="0" u="none" strike="noStrike" dirty="0">
                <a:solidFill>
                  <a:srgbClr val="BA0C2F"/>
                </a:solidFill>
                <a:effectLst/>
              </a:rPr>
              <a:t>Equity &amp; Engagement Lead</a:t>
            </a:r>
          </a:p>
        </p:txBody>
      </p:sp>
      <p:pic>
        <p:nvPicPr>
          <p:cNvPr id="5124" name="Picture 4" descr="Dave Menninger's headshot">
            <a:extLst>
              <a:ext uri="{FF2B5EF4-FFF2-40B4-BE49-F238E27FC236}">
                <a16:creationId xmlns:a16="http://schemas.microsoft.com/office/drawing/2014/main" id="{4ACC3B46-EECB-37B1-A5E5-74ACC0F1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15" y="68181"/>
            <a:ext cx="2657168" cy="2657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A581E33-6CA5-7C91-6793-2F11AAD4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7855974" y="68181"/>
            <a:ext cx="2657167" cy="2657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659AAB-A1A8-42ED-E6D7-EEA726AFFC3B}"/>
              </a:ext>
            </a:extLst>
          </p:cNvPr>
          <p:cNvSpPr txBox="1"/>
          <p:nvPr/>
        </p:nvSpPr>
        <p:spPr>
          <a:xfrm>
            <a:off x="1678856" y="6211669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Hanna Katz </a:t>
            </a:r>
            <a:r>
              <a:rPr lang="en-US" b="1" i="0" u="none" strike="noStrike" dirty="0" err="1">
                <a:solidFill>
                  <a:srgbClr val="BA0C2F"/>
                </a:solidFill>
                <a:effectLst/>
              </a:rPr>
              <a:t>Wilking</a:t>
            </a:r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, </a:t>
            </a:r>
            <a:r>
              <a:rPr lang="en-US" i="0" u="none" strike="noStrike" dirty="0">
                <a:solidFill>
                  <a:srgbClr val="BA0C2F"/>
                </a:solidFill>
                <a:effectLst/>
              </a:rPr>
              <a:t>Communications Specialist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3E55A-D095-56EC-E23D-27FEC6D0177C}"/>
              </a:ext>
            </a:extLst>
          </p:cNvPr>
          <p:cNvSpPr txBox="1"/>
          <p:nvPr/>
        </p:nvSpPr>
        <p:spPr>
          <a:xfrm>
            <a:off x="4767414" y="6211669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 err="1">
                <a:solidFill>
                  <a:srgbClr val="BA0C2F"/>
                </a:solidFill>
                <a:effectLst/>
              </a:rPr>
              <a:t>Kalekidan</a:t>
            </a:r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rgbClr val="BA0C2F"/>
                </a:solidFill>
                <a:effectLst/>
              </a:rPr>
              <a:t>Yeshiwas</a:t>
            </a:r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, </a:t>
            </a:r>
            <a:r>
              <a:rPr lang="en-US" i="0" u="none" strike="noStrike" dirty="0">
                <a:solidFill>
                  <a:srgbClr val="BA0C2F"/>
                </a:solidFill>
                <a:effectLst/>
              </a:rPr>
              <a:t>Community Data Analyst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154DCA-2A74-0FB9-B13C-63DB8C48441A}"/>
              </a:ext>
            </a:extLst>
          </p:cNvPr>
          <p:cNvSpPr txBox="1"/>
          <p:nvPr/>
        </p:nvSpPr>
        <p:spPr>
          <a:xfrm>
            <a:off x="7855972" y="6211668"/>
            <a:ext cx="26571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BA0C2F"/>
                </a:solidFill>
                <a:effectLst/>
              </a:rPr>
              <a:t>Lacey Robinson, </a:t>
            </a:r>
            <a:br>
              <a:rPr lang="en-US" b="1" i="0" u="none" strike="noStrike" dirty="0">
                <a:solidFill>
                  <a:srgbClr val="BA0C2F"/>
                </a:solidFill>
                <a:effectLst/>
              </a:rPr>
            </a:br>
            <a:r>
              <a:rPr lang="en-US" i="0" u="none" strike="noStrike" dirty="0">
                <a:solidFill>
                  <a:srgbClr val="BA0C2F"/>
                </a:solidFill>
                <a:effectLst/>
              </a:rPr>
              <a:t>Community Data Analyst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CAB5C92D-6DDD-BFC2-4FBA-16DCEE237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7"/>
          <a:stretch/>
        </p:blipFill>
        <p:spPr bwMode="auto">
          <a:xfrm>
            <a:off x="1671159" y="3554501"/>
            <a:ext cx="2664864" cy="26571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67F6D9A-A4E2-6E6C-C35D-59FFF6119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" b="14965"/>
          <a:stretch/>
        </p:blipFill>
        <p:spPr bwMode="auto">
          <a:xfrm>
            <a:off x="4767413" y="3554502"/>
            <a:ext cx="2647034" cy="26571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022026D8-CC77-277C-20EF-52A8EA020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 b="20540"/>
          <a:stretch/>
        </p:blipFill>
        <p:spPr bwMode="auto">
          <a:xfrm>
            <a:off x="7866107" y="3554503"/>
            <a:ext cx="2657168" cy="26571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1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7"/>
          <p:cNvPicPr preferRelativeResize="0"/>
          <p:nvPr/>
        </p:nvPicPr>
        <p:blipFill rotWithShape="1">
          <a:blip r:embed="rId3">
            <a:alphaModFix/>
          </a:blip>
          <a:srcRect t="1719"/>
          <a:stretch/>
        </p:blipFill>
        <p:spPr>
          <a:xfrm>
            <a:off x="8737034" y="1743101"/>
            <a:ext cx="3026933" cy="413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224" y="1743101"/>
            <a:ext cx="6178808" cy="413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034" y="1132767"/>
            <a:ext cx="2656500" cy="5356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8" name="Google Shape;38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5767" y="305301"/>
            <a:ext cx="4420735" cy="10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0625E-B75B-B59C-040A-645C0DCF24E2}"/>
              </a:ext>
            </a:extLst>
          </p:cNvPr>
          <p:cNvSpPr txBox="1"/>
          <p:nvPr/>
        </p:nvSpPr>
        <p:spPr>
          <a:xfrm>
            <a:off x="5961529" y="6029479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stlvacancytools.com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5000"/>
    </mc:Choice>
    <mc:Fallback>
      <p:transition advClick="0" advTm="15000"/>
    </mc:Fallback>
  </mc:AlternateContent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302E1B"/>
      </a:dk2>
      <a:lt2>
        <a:srgbClr val="F0F3F3"/>
      </a:lt2>
      <a:accent1>
        <a:srgbClr val="C34D61"/>
      </a:accent1>
      <a:accent2>
        <a:srgbClr val="B13B81"/>
      </a:accent2>
      <a:accent3>
        <a:srgbClr val="C24DC3"/>
      </a:accent3>
      <a:accent4>
        <a:srgbClr val="803DB2"/>
      </a:accent4>
      <a:accent5>
        <a:srgbClr val="5F4DC3"/>
      </a:accent5>
      <a:accent6>
        <a:srgbClr val="3B59B1"/>
      </a:accent6>
      <a:hlink>
        <a:srgbClr val="693FB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1160</TotalTime>
  <Words>508</Words>
  <Application>Microsoft Office PowerPoint</Application>
  <PresentationFormat>Widescreen</PresentationFormat>
  <Paragraphs>53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Calibri</vt:lpstr>
      <vt:lpstr>Century Gothic</vt:lpstr>
      <vt:lpstr>Corbel</vt:lpstr>
      <vt:lpstr>Lato</vt:lpstr>
      <vt:lpstr>Univers Condensed Light</vt:lpstr>
      <vt:lpstr>Walbaum Display Light</vt:lpstr>
      <vt:lpstr>AngleLinesVTI</vt:lpstr>
      <vt:lpstr>ADVENTURES IN STL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Components of “Community Information Exchanges”</vt:lpstr>
      <vt:lpstr>PowerPoint Presentation</vt:lpstr>
      <vt:lpstr>PowerPoint Presentation</vt:lpstr>
      <vt:lpstr>PowerPoint Presentation</vt:lpstr>
      <vt:lpstr>Experiential / Mixed Methods Data Tools?</vt:lpstr>
      <vt:lpstr>Curating Local Data + Information For Community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ADVENTURES IN STL DATA</dc:title>
  <dc:creator>Sorenson, Paul</dc:creator>
  <cp:lastModifiedBy>Campbell, Cole</cp:lastModifiedBy>
  <cp:revision>11</cp:revision>
  <dcterms:created xsi:type="dcterms:W3CDTF">2024-09-20T01:43:41Z</dcterms:created>
  <dcterms:modified xsi:type="dcterms:W3CDTF">2024-09-22T22:11:11Z</dcterms:modified>
</cp:coreProperties>
</file>